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99" r:id="rId4"/>
    <p:sldId id="302" r:id="rId5"/>
    <p:sldId id="303" r:id="rId6"/>
    <p:sldId id="300" r:id="rId7"/>
    <p:sldId id="304" r:id="rId8"/>
    <p:sldId id="305" r:id="rId9"/>
    <p:sldId id="306" r:id="rId10"/>
    <p:sldId id="307" r:id="rId11"/>
    <p:sldId id="301" r:id="rId12"/>
    <p:sldId id="308" r:id="rId13"/>
    <p:sldId id="309" r:id="rId14"/>
    <p:sldId id="310" r:id="rId15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C0C"/>
    <a:srgbClr val="ECF7EF"/>
    <a:srgbClr val="D34817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 smtClean="0">
                <a:solidFill>
                  <a:srgbClr val="E9A47D"/>
                </a:solidFill>
              </a:rPr>
              <a:t>2022/08/24-2022/09/07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94" y="437922"/>
            <a:ext cx="3173457" cy="29404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93" y="3605348"/>
            <a:ext cx="3618257" cy="28061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78" y="614919"/>
            <a:ext cx="3448594" cy="258644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07994" y="3236016"/>
            <a:ext cx="314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Wafer </a:t>
            </a:r>
            <a:r>
              <a:rPr lang="en-US" altLang="zh-TW" dirty="0" err="1" smtClean="0">
                <a:latin typeface="+mj-ea"/>
                <a:ea typeface="+mj-ea"/>
              </a:rPr>
              <a:t>Orienter</a:t>
            </a:r>
            <a:r>
              <a:rPr lang="en-US" altLang="zh-TW" dirty="0" smtClean="0">
                <a:latin typeface="+mj-ea"/>
                <a:ea typeface="+mj-ea"/>
              </a:rPr>
              <a:t>(Chamber F)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07245" y="6269180"/>
            <a:ext cx="35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+mj-ea"/>
                <a:ea typeface="+mj-ea"/>
              </a:rPr>
              <a:t>Cooldown</a:t>
            </a:r>
            <a:r>
              <a:rPr lang="en-US" altLang="zh-TW" dirty="0" smtClean="0">
                <a:latin typeface="+mj-ea"/>
                <a:ea typeface="+mj-ea"/>
              </a:rPr>
              <a:t>(Chamber E) </a:t>
            </a:r>
            <a:r>
              <a:rPr lang="en-US" altLang="zh-TW" sz="1200" dirty="0" smtClean="0">
                <a:solidFill>
                  <a:srgbClr val="FF0000"/>
                </a:solidFill>
                <a:latin typeface="+mj-ea"/>
                <a:ea typeface="+mj-ea"/>
              </a:rPr>
              <a:t>no use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直線單箭頭接點 9"/>
          <p:cNvCxnSpPr>
            <a:stCxn id="4" idx="3"/>
          </p:cNvCxnSpPr>
          <p:nvPr/>
        </p:nvCxnSpPr>
        <p:spPr>
          <a:xfrm flipV="1">
            <a:off x="5081451" y="1908141"/>
            <a:ext cx="185492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5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9753" y="205833"/>
            <a:ext cx="10363200" cy="725307"/>
          </a:xfrm>
        </p:spPr>
        <p:txBody>
          <a:bodyPr/>
          <a:lstStyle/>
          <a:p>
            <a:r>
              <a:rPr lang="zh-TW" altLang="en-US" dirty="0" smtClean="0"/>
              <a:t>五、傳送</a:t>
            </a:r>
            <a:endParaRPr lang="zh-TW" altLang="en-US" dirty="0"/>
          </a:p>
        </p:txBody>
      </p:sp>
      <p:pic>
        <p:nvPicPr>
          <p:cNvPr id="1026" name="Picture 2" descr="wsix-5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94" y="1156381"/>
            <a:ext cx="3305493" cy="244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95649" y="1156381"/>
            <a:ext cx="20483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1.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Wafer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，將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放置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LLA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→確認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LLA 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Base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位置→將</a:t>
            </a:r>
            <a:r>
              <a:rPr lang="en-US" altLang="zh-TW" sz="1400" kern="0" dirty="0">
                <a:solidFill>
                  <a:srgbClr val="FF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Rotation</a:t>
            </a:r>
            <a:r>
              <a:rPr lang="zh-TW" altLang="zh-TW" sz="1400" kern="0" dirty="0" smtClean="0">
                <a:solidFill>
                  <a:srgbClr val="FF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dirty="0" err="1" smtClean="0">
                <a:solidFill>
                  <a:srgbClr val="FF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CasA</a:t>
            </a:r>
            <a:r>
              <a:rPr lang="zh-TW" altLang="zh-TW" sz="140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</a:t>
            </a:r>
            <a:r>
              <a:rPr lang="en-US" altLang="zh-TW" sz="140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to </a:t>
            </a:r>
            <a:r>
              <a:rPr lang="en-US" altLang="zh-TW" sz="140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40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pick up</a:t>
            </a:r>
            <a:endParaRPr lang="zh-TW" altLang="en-US" sz="1400" dirty="0">
              <a:latin typeface="+mj-ea"/>
              <a:ea typeface="+mj-ea"/>
            </a:endParaRPr>
          </a:p>
        </p:txBody>
      </p:sp>
      <p:pic>
        <p:nvPicPr>
          <p:cNvPr id="1027" name="Picture 3" descr="IMG_5197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33" y="3830591"/>
            <a:ext cx="3360216" cy="251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195649" y="3830591"/>
            <a:ext cx="204839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2.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LLA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Delta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Zero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Rotation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endParaRPr lang="en-US" altLang="zh-TW" sz="1400" kern="0" dirty="0" smtClean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2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2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F</a:t>
            </a:r>
            <a:r>
              <a:rPr lang="zh-TW" altLang="zh-TW" sz="12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2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2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</a:t>
            </a:r>
            <a:r>
              <a:rPr lang="en-US" altLang="zh-TW" sz="12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2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Drop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1028" name="Picture 4" descr="wsix-5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46" y="1156380"/>
            <a:ext cx="3305493" cy="2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wsix-5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46" y="3830589"/>
            <a:ext cx="3332854" cy="251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662100" y="1156380"/>
            <a:ext cx="25298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3.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Chamber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F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Chamber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Service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lift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回到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→將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to Zero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47299" y="3899841"/>
            <a:ext cx="2218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4.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回到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F Chamber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Service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，選擇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Release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Do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Orient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完畢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後→選擇於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lift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2711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G_5198"/>
          <p:cNvPicPr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9" y="591004"/>
            <a:ext cx="3352391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06240" y="591004"/>
            <a:ext cx="29347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5.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，選擇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pick up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→至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F Chamber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Service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畫面選擇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Release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2051" name="Picture 3" descr="IMG_5200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9" y="3530147"/>
            <a:ext cx="3352391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48410" y="3515164"/>
            <a:ext cx="2425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6.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，選擇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Zero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endParaRPr lang="en-US" altLang="zh-TW" sz="1400" kern="0" dirty="0" smtClean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rotation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PM Chamber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2052" name="Picture 4" descr="wsix-5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72" y="591003"/>
            <a:ext cx="3352391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0027921" y="591002"/>
            <a:ext cx="21640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7.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Chamber Service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畫面確認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Lift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&amp;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Susceptor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在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release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2053" name="Picture 5" descr="wsix-6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28" y="3530146"/>
            <a:ext cx="3311593" cy="274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027921" y="3515164"/>
            <a:ext cx="21640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8.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，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DirectContrl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Move out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by:5000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一步一步動作，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check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不會撞到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finger &amp;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Susceptor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17023" y="2083777"/>
            <a:ext cx="221566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以上為</a:t>
            </a:r>
            <a:r>
              <a:rPr lang="en-US" altLang="zh-TW" dirty="0" err="1" smtClean="0">
                <a:latin typeface="+mj-ea"/>
                <a:ea typeface="+mj-ea"/>
              </a:rPr>
              <a:t>CasA</a:t>
            </a:r>
            <a:r>
              <a:rPr lang="zh-TW" altLang="en-US" dirty="0" smtClean="0">
                <a:latin typeface="+mj-ea"/>
                <a:ea typeface="+mj-ea"/>
              </a:rPr>
              <a:t>→</a:t>
            </a:r>
            <a:r>
              <a:rPr lang="en-US" altLang="zh-TW" dirty="0" smtClean="0">
                <a:latin typeface="+mj-ea"/>
                <a:ea typeface="+mj-ea"/>
              </a:rPr>
              <a:t>CH-F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36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six-5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05" y="633866"/>
            <a:ext cx="3305493" cy="2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29098" y="633866"/>
            <a:ext cx="2621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9.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Chamber Service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畫面，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Go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wafer process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pos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確認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wafer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在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Susceptor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中間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3075" name="Picture 3" descr="wsix-5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05" y="3377066"/>
            <a:ext cx="3305493" cy="2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129098" y="3377066"/>
            <a:ext cx="2895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10.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lift 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pos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→至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Handler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畫面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pick up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3076" name="Picture 4" descr="wsix-5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78" y="633865"/>
            <a:ext cx="3305493" cy="2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055871" y="633866"/>
            <a:ext cx="230341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11.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選擇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release 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pos</a:t>
            </a:r>
            <a:endParaRPr lang="en-US" altLang="zh-TW" sz="1400" kern="0" dirty="0" smtClean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Monitor Handler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to Zero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3077" name="Picture 5" descr="IMG_5200"/>
          <p:cNvPicPr>
            <a:picLocks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77" y="3387651"/>
            <a:ext cx="3305493" cy="2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0055870" y="3387651"/>
            <a:ext cx="1943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12.Robot rot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CasA</a:t>
            </a:r>
            <a:endParaRPr lang="zh-TW" altLang="en-US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pic>
        <p:nvPicPr>
          <p:cNvPr id="3078" name="Picture 6" descr="IMG_5197"/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05" y="3387652"/>
            <a:ext cx="3305493" cy="2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211515" y="2083777"/>
            <a:ext cx="244426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+mj-ea"/>
                <a:ea typeface="+mj-ea"/>
              </a:rPr>
              <a:t>以上為</a:t>
            </a:r>
            <a:r>
              <a:rPr lang="en-US" altLang="zh-TW" sz="1400" dirty="0" smtClean="0">
                <a:latin typeface="+mj-ea"/>
                <a:ea typeface="+mj-ea"/>
              </a:rPr>
              <a:t>CH-F</a:t>
            </a:r>
            <a:r>
              <a:rPr lang="zh-TW" altLang="en-US" sz="1400" dirty="0" smtClean="0">
                <a:latin typeface="+mj-ea"/>
                <a:ea typeface="+mj-ea"/>
              </a:rPr>
              <a:t>→</a:t>
            </a:r>
            <a:r>
              <a:rPr lang="en-US" altLang="zh-TW" sz="1400" dirty="0" smtClean="0">
                <a:latin typeface="+mj-ea"/>
                <a:ea typeface="+mj-ea"/>
              </a:rPr>
              <a:t>PM</a:t>
            </a:r>
            <a:r>
              <a:rPr lang="zh-TW" altLang="en-US" sz="1400" dirty="0" smtClean="0">
                <a:latin typeface="+mj-ea"/>
                <a:ea typeface="+mj-ea"/>
              </a:rPr>
              <a:t> </a:t>
            </a:r>
            <a:r>
              <a:rPr lang="en-US" altLang="zh-TW" sz="1400" dirty="0" smtClean="0">
                <a:latin typeface="+mj-ea"/>
                <a:ea typeface="+mj-ea"/>
              </a:rPr>
              <a:t>Chamber</a:t>
            </a:r>
            <a:endParaRPr lang="zh-TW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6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G_5197"/>
          <p:cNvPicPr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22" y="762018"/>
            <a:ext cx="3305493" cy="2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98915" y="762018"/>
            <a:ext cx="30162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13.</a:t>
            </a:r>
            <a:r>
              <a:rPr lang="zh-TW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確認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LLA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CasA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於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Delta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位置→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to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Ch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Drop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LLA </a:t>
            </a:r>
            <a:r>
              <a:rPr lang="en-US" altLang="zh-TW" sz="1400" kern="0" dirty="0" err="1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CasA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 to  </a:t>
            </a:r>
            <a:endParaRPr lang="zh-TW" altLang="zh-TW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Base</a:t>
            </a:r>
            <a:r>
              <a:rPr lang="zh-TW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→</a:t>
            </a:r>
            <a:r>
              <a:rPr lang="en-US" altLang="zh-TW" sz="14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Robot to </a:t>
            </a:r>
            <a:r>
              <a:rPr lang="en-US" altLang="zh-TW" sz="1400" kern="0" dirty="0" smtClean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Zero</a:t>
            </a:r>
            <a:endParaRPr lang="zh-TW" altLang="zh-TW" sz="1400" kern="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32272" y="1832614"/>
            <a:ext cx="94957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+mj-ea"/>
                <a:ea typeface="+mj-ea"/>
              </a:rPr>
              <a:t>完成</a:t>
            </a:r>
            <a:r>
              <a:rPr lang="zh-TW" altLang="en-US" sz="1400" dirty="0">
                <a:latin typeface="+mj-ea"/>
                <a:ea typeface="+mj-ea"/>
              </a:rPr>
              <a:t>傳送</a:t>
            </a:r>
          </a:p>
        </p:txBody>
      </p:sp>
    </p:spTree>
    <p:extLst>
      <p:ext uri="{BB962C8B-B14F-4D97-AF65-F5344CB8AC3E}">
        <p14:creationId xmlns:p14="http://schemas.microsoft.com/office/powerpoint/2010/main" val="21761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2954215"/>
            <a:ext cx="11448176" cy="871164"/>
          </a:xfrm>
        </p:spPr>
        <p:txBody>
          <a:bodyPr/>
          <a:lstStyle/>
          <a:p>
            <a:pPr lvl="0" algn="ctr"/>
            <a:r>
              <a:rPr lang="en-US" altLang="zh-TW" dirty="0" err="1">
                <a:latin typeface="+mj-ea"/>
              </a:rPr>
              <a:t>Wsix</a:t>
            </a:r>
            <a:r>
              <a:rPr lang="en-US" altLang="zh-TW" dirty="0">
                <a:latin typeface="+mj-ea"/>
              </a:rPr>
              <a:t>  LL &amp; Buffer &amp; Process </a:t>
            </a:r>
            <a:r>
              <a:rPr lang="zh-TW" altLang="zh-TW" dirty="0">
                <a:latin typeface="+mj-ea"/>
              </a:rPr>
              <a:t>傳送</a:t>
            </a:r>
            <a:r>
              <a:rPr lang="en-US" altLang="zh-TW" dirty="0">
                <a:latin typeface="+mj-ea"/>
              </a:rPr>
              <a:t> &amp; </a:t>
            </a:r>
            <a:r>
              <a:rPr lang="zh-TW" altLang="zh-TW" dirty="0">
                <a:latin typeface="+mj-ea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一、</a:t>
            </a:r>
            <a:r>
              <a:rPr lang="en-US" altLang="zh-TW" sz="4400" dirty="0" err="1" smtClean="0">
                <a:latin typeface="+mj-ea"/>
                <a:ea typeface="+mj-ea"/>
              </a:rPr>
              <a:t>Wsix</a:t>
            </a:r>
            <a:r>
              <a:rPr lang="zh-TW" altLang="en-US" sz="4400" dirty="0" smtClean="0">
                <a:latin typeface="+mj-ea"/>
                <a:ea typeface="+mj-ea"/>
              </a:rPr>
              <a:t>基本構造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二、</a:t>
            </a:r>
            <a:r>
              <a:rPr lang="en-US" altLang="zh-TW" sz="4400" dirty="0" err="1" smtClean="0">
                <a:latin typeface="+mj-ea"/>
                <a:ea typeface="+mj-ea"/>
              </a:rPr>
              <a:t>Wsix</a:t>
            </a:r>
            <a:r>
              <a:rPr lang="en-US" altLang="zh-TW" sz="4400" dirty="0" smtClean="0">
                <a:latin typeface="+mj-ea"/>
                <a:ea typeface="+mj-ea"/>
              </a:rPr>
              <a:t> </a:t>
            </a:r>
            <a:r>
              <a:rPr lang="en-US" altLang="zh-TW" sz="4400" dirty="0" err="1" smtClean="0">
                <a:latin typeface="+mj-ea"/>
                <a:ea typeface="+mj-ea"/>
              </a:rPr>
              <a:t>Loadlock</a:t>
            </a:r>
            <a:r>
              <a:rPr lang="en-US" altLang="zh-TW" sz="4400" dirty="0" smtClean="0">
                <a:latin typeface="+mj-ea"/>
                <a:ea typeface="+mj-ea"/>
              </a:rPr>
              <a:t>(LL)</a:t>
            </a:r>
            <a:r>
              <a:rPr lang="zh-TW" altLang="en-US" sz="4400" dirty="0" smtClean="0">
                <a:latin typeface="+mj-ea"/>
                <a:ea typeface="+mj-ea"/>
              </a:rPr>
              <a:t>架構</a:t>
            </a:r>
            <a:endParaRPr lang="en-US" altLang="zh-TW" sz="4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>
                <a:latin typeface="+mj-ea"/>
                <a:ea typeface="+mj-ea"/>
              </a:rPr>
              <a:t>三</a:t>
            </a:r>
            <a:r>
              <a:rPr lang="zh-TW" altLang="en-US" sz="4400" dirty="0" smtClean="0">
                <a:latin typeface="+mj-ea"/>
                <a:ea typeface="+mj-ea"/>
              </a:rPr>
              <a:t>、</a:t>
            </a:r>
            <a:r>
              <a:rPr lang="en-US" altLang="zh-TW" sz="4400" dirty="0" smtClean="0">
                <a:latin typeface="+mj-ea"/>
                <a:ea typeface="+mj-ea"/>
              </a:rPr>
              <a:t>Buffer</a:t>
            </a:r>
            <a:r>
              <a:rPr lang="zh-TW" altLang="en-US" sz="4400" dirty="0" smtClean="0">
                <a:latin typeface="+mj-ea"/>
                <a:ea typeface="+mj-ea"/>
              </a:rPr>
              <a:t>架構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>
                <a:latin typeface="+mj-ea"/>
                <a:ea typeface="+mj-ea"/>
              </a:rPr>
              <a:t>四</a:t>
            </a:r>
            <a:r>
              <a:rPr lang="zh-TW" altLang="en-US" sz="4400" dirty="0" smtClean="0">
                <a:latin typeface="+mj-ea"/>
                <a:ea typeface="+mj-ea"/>
              </a:rPr>
              <a:t>、</a:t>
            </a:r>
            <a:r>
              <a:rPr lang="en-US" altLang="zh-TW" sz="4400" dirty="0" smtClean="0">
                <a:latin typeface="+mj-ea"/>
                <a:ea typeface="+mj-ea"/>
              </a:rPr>
              <a:t>Process Chamber</a:t>
            </a:r>
            <a:r>
              <a:rPr lang="zh-TW" altLang="en-US" sz="4400" dirty="0" smtClean="0">
                <a:latin typeface="+mj-ea"/>
                <a:ea typeface="+mj-ea"/>
              </a:rPr>
              <a:t>架構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五、傳送</a:t>
            </a:r>
            <a:endParaRPr lang="en-US" altLang="zh-TW" sz="4400" dirty="0" smtClean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244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報告內容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41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28700" y="306977"/>
            <a:ext cx="4640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j-ea"/>
                <a:ea typeface="+mj-ea"/>
              </a:rPr>
              <a:t>一、</a:t>
            </a:r>
            <a:r>
              <a:rPr lang="en-US" altLang="zh-TW" sz="4000" dirty="0" err="1" smtClean="0">
                <a:latin typeface="+mj-ea"/>
                <a:ea typeface="+mj-ea"/>
              </a:rPr>
              <a:t>Wsix</a:t>
            </a:r>
            <a:r>
              <a:rPr lang="zh-TW" altLang="en-US" sz="4000" dirty="0" smtClean="0">
                <a:latin typeface="+mj-ea"/>
                <a:ea typeface="+mj-ea"/>
              </a:rPr>
              <a:t>基本構造</a:t>
            </a:r>
            <a:endParaRPr lang="zh-TW" altLang="en-US" sz="4000" dirty="0">
              <a:latin typeface="+mj-ea"/>
              <a:ea typeface="+mj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57052" y="1235393"/>
            <a:ext cx="5124450" cy="475297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97188" y="1561964"/>
            <a:ext cx="4872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ea"/>
                <a:ea typeface="+mj-ea"/>
              </a:rPr>
              <a:t>1.Loadlock Chamber A</a:t>
            </a:r>
            <a:r>
              <a:rPr lang="zh-TW" altLang="en-US" sz="2400" dirty="0" smtClean="0">
                <a:latin typeface="+mj-ea"/>
                <a:ea typeface="+mj-ea"/>
              </a:rPr>
              <a:t>、</a:t>
            </a:r>
            <a:r>
              <a:rPr lang="en-US" altLang="zh-TW" sz="2400" dirty="0" smtClean="0">
                <a:latin typeface="+mj-ea"/>
                <a:ea typeface="+mj-ea"/>
              </a:rPr>
              <a:t>B</a:t>
            </a:r>
          </a:p>
          <a:p>
            <a:r>
              <a:rPr lang="en-US" altLang="zh-TW" sz="2400" dirty="0" smtClean="0">
                <a:latin typeface="+mj-ea"/>
                <a:ea typeface="+mj-ea"/>
              </a:rPr>
              <a:t>2.Buffer(Transfer Chamber)</a:t>
            </a:r>
          </a:p>
          <a:p>
            <a:r>
              <a:rPr lang="en-US" altLang="zh-TW" sz="2400" dirty="0" smtClean="0">
                <a:latin typeface="+mj-ea"/>
                <a:ea typeface="+mj-ea"/>
              </a:rPr>
              <a:t>3.Orienter/Degas Chamber</a:t>
            </a:r>
          </a:p>
          <a:p>
            <a:r>
              <a:rPr lang="en-US" altLang="zh-TW" sz="2400" dirty="0" smtClean="0">
                <a:latin typeface="+mj-ea"/>
                <a:ea typeface="+mj-ea"/>
              </a:rPr>
              <a:t>4.Process Chamber</a:t>
            </a:r>
          </a:p>
          <a:p>
            <a:r>
              <a:rPr lang="en-US" altLang="zh-TW" sz="2400" dirty="0" smtClean="0">
                <a:latin typeface="+mj-ea"/>
                <a:ea typeface="+mj-ea"/>
              </a:rPr>
              <a:t>5.Pump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45" y="3500956"/>
            <a:ext cx="3881846" cy="29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8573" y="496388"/>
            <a:ext cx="10877004" cy="6361612"/>
            <a:chOff x="1299074" y="1560468"/>
            <a:chExt cx="8783954" cy="49911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34559"/>
            <a:stretch/>
          </p:blipFill>
          <p:spPr>
            <a:xfrm>
              <a:off x="4454434" y="1560468"/>
              <a:ext cx="5628594" cy="49911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t="24744" r="65592"/>
            <a:stretch/>
          </p:blipFill>
          <p:spPr>
            <a:xfrm>
              <a:off x="1299074" y="2177960"/>
              <a:ext cx="2959418" cy="375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08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28700" y="306977"/>
            <a:ext cx="420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+mj-ea"/>
                <a:ea typeface="+mj-ea"/>
              </a:rPr>
              <a:t>二</a:t>
            </a:r>
            <a:r>
              <a:rPr lang="zh-TW" altLang="en-US" sz="4000" dirty="0" smtClean="0">
                <a:latin typeface="+mj-ea"/>
                <a:ea typeface="+mj-ea"/>
              </a:rPr>
              <a:t>、</a:t>
            </a:r>
            <a:r>
              <a:rPr lang="en-US" altLang="zh-TW" sz="4000" dirty="0" err="1" smtClean="0">
                <a:latin typeface="+mj-ea"/>
                <a:ea typeface="+mj-ea"/>
              </a:rPr>
              <a:t>Wsix</a:t>
            </a:r>
            <a:r>
              <a:rPr lang="en-US" altLang="zh-TW" sz="4000" dirty="0" smtClean="0">
                <a:latin typeface="+mj-ea"/>
                <a:ea typeface="+mj-ea"/>
              </a:rPr>
              <a:t> LL</a:t>
            </a:r>
            <a:r>
              <a:rPr lang="zh-TW" altLang="en-US" sz="4000" dirty="0" smtClean="0">
                <a:latin typeface="+mj-ea"/>
                <a:ea typeface="+mj-ea"/>
              </a:rPr>
              <a:t>架構</a:t>
            </a:r>
            <a:endParaRPr lang="zh-TW" altLang="en-US" sz="4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659" y="1988366"/>
            <a:ext cx="5207001" cy="39052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090058" y="289995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Loadlock</a:t>
            </a:r>
            <a:r>
              <a:rPr lang="en-US" altLang="zh-TW" dirty="0" smtClean="0"/>
              <a:t> A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548744" y="289995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Loadlock</a:t>
            </a:r>
            <a:r>
              <a:rPr lang="en-US" altLang="zh-TW" dirty="0" smtClean="0"/>
              <a:t> B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71" y="836747"/>
            <a:ext cx="5318489" cy="59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9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3074" y="404948"/>
            <a:ext cx="10363200" cy="882061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三</a:t>
            </a:r>
            <a:r>
              <a:rPr lang="zh-TW" altLang="en-US" dirty="0" smtClean="0">
                <a:latin typeface="+mj-ea"/>
              </a:rPr>
              <a:t>、</a:t>
            </a:r>
            <a:r>
              <a:rPr lang="en-US" altLang="zh-TW" dirty="0" err="1">
                <a:latin typeface="+mj-ea"/>
              </a:rPr>
              <a:t>Wsix</a:t>
            </a:r>
            <a:r>
              <a:rPr lang="en-US" altLang="zh-TW" dirty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Buffer</a:t>
            </a:r>
            <a:r>
              <a:rPr lang="zh-TW" altLang="en-US" dirty="0" smtClean="0">
                <a:latin typeface="+mj-ea"/>
              </a:rPr>
              <a:t>架構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76" y="2162220"/>
            <a:ext cx="4982307" cy="2952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4728">
            <a:off x="1464486" y="1251795"/>
            <a:ext cx="5258123" cy="54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2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49" y="263161"/>
            <a:ext cx="4579347" cy="63677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82640" y="1323367"/>
            <a:ext cx="6309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Buffer body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err="1" smtClean="0">
                <a:latin typeface="+mj-ea"/>
                <a:ea typeface="+mj-ea"/>
              </a:rPr>
              <a:t>Loadlock</a:t>
            </a:r>
            <a:r>
              <a:rPr lang="en-US" altLang="zh-TW" sz="2400" dirty="0" smtClean="0">
                <a:latin typeface="+mj-ea"/>
                <a:ea typeface="+mj-ea"/>
              </a:rPr>
              <a:t> positions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Auxiliary chamber(</a:t>
            </a:r>
            <a:r>
              <a:rPr lang="en-US" altLang="zh-TW" sz="2400" dirty="0" err="1" smtClean="0">
                <a:latin typeface="+mj-ea"/>
                <a:ea typeface="+mj-ea"/>
              </a:rPr>
              <a:t>cooldown</a:t>
            </a:r>
            <a:r>
              <a:rPr lang="en-US" altLang="zh-TW" sz="2400" dirty="0" smtClean="0">
                <a:latin typeface="+mj-ea"/>
                <a:ea typeface="+mj-ea"/>
              </a:rPr>
              <a:t>&lt;no use&gt;)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latin typeface="+mj-ea"/>
                <a:ea typeface="+mj-ea"/>
              </a:rPr>
              <a:t>Auxiliary </a:t>
            </a:r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en-US" altLang="zh-TW" sz="2400" dirty="0" err="1" smtClean="0">
                <a:latin typeface="+mj-ea"/>
                <a:ea typeface="+mj-ea"/>
              </a:rPr>
              <a:t>Orienter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Process chamber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Slit valve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Buffer chamber lid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Wafer Sensors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smtClean="0">
                <a:latin typeface="+mj-ea"/>
                <a:ea typeface="+mj-ea"/>
              </a:rPr>
              <a:t>Wafer hander </a:t>
            </a:r>
            <a:r>
              <a:rPr lang="en-US" altLang="zh-TW" sz="2400" dirty="0" err="1" smtClean="0">
                <a:latin typeface="+mj-ea"/>
                <a:ea typeface="+mj-ea"/>
              </a:rPr>
              <a:t>robort</a:t>
            </a:r>
            <a:endParaRPr lang="en-US" altLang="zh-TW" sz="2400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2997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57198"/>
            <a:ext cx="10363200" cy="725307"/>
          </a:xfrm>
        </p:spPr>
        <p:txBody>
          <a:bodyPr/>
          <a:lstStyle/>
          <a:p>
            <a:r>
              <a:rPr lang="zh-TW" altLang="en-US" dirty="0" smtClean="0">
                <a:latin typeface="+mj-ea"/>
              </a:rPr>
              <a:t>四、</a:t>
            </a:r>
            <a:r>
              <a:rPr lang="en-US" altLang="zh-TW" dirty="0" smtClean="0">
                <a:latin typeface="+mj-ea"/>
              </a:rPr>
              <a:t>Process chamber</a:t>
            </a:r>
            <a:r>
              <a:rPr lang="zh-TW" altLang="en-US" dirty="0" smtClean="0">
                <a:latin typeface="+mj-ea"/>
              </a:rPr>
              <a:t>架構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75" y="1482952"/>
            <a:ext cx="3126650" cy="4836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4" t="44614" r="16935"/>
          <a:stretch/>
        </p:blipFill>
        <p:spPr>
          <a:xfrm>
            <a:off x="2037805" y="1286692"/>
            <a:ext cx="2429691" cy="20185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25890" y="3461533"/>
            <a:ext cx="3265713" cy="24492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43154" y="1482952"/>
            <a:ext cx="1920240" cy="9859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4467496" y="1975916"/>
            <a:ext cx="11756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501536" y="329247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Chamber lid</a:t>
            </a: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6633821" y="4365103"/>
            <a:ext cx="1528358" cy="1132254"/>
          </a:xfrm>
          <a:prstGeom prst="bentConnector3">
            <a:avLst>
              <a:gd name="adj1" fmla="val 10042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194619" y="6289515"/>
            <a:ext cx="72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Lamp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250995" y="6250147"/>
            <a:ext cx="27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Chamber D</a:t>
            </a:r>
            <a:r>
              <a:rPr lang="zh-TW" altLang="en-US" dirty="0" smtClean="0">
                <a:latin typeface="+mj-ea"/>
                <a:ea typeface="+mj-ea"/>
              </a:rPr>
              <a:t>、</a:t>
            </a:r>
            <a:r>
              <a:rPr lang="en-US" altLang="zh-TW" dirty="0" smtClean="0">
                <a:latin typeface="+mj-ea"/>
                <a:ea typeface="+mj-ea"/>
              </a:rPr>
              <a:t>B</a:t>
            </a:r>
            <a:r>
              <a:rPr lang="zh-TW" altLang="en-US" dirty="0" smtClean="0">
                <a:latin typeface="+mj-ea"/>
                <a:ea typeface="+mj-ea"/>
              </a:rPr>
              <a:t>、</a:t>
            </a:r>
            <a:r>
              <a:rPr lang="en-US" altLang="zh-TW" dirty="0" smtClean="0">
                <a:latin typeface="+mj-ea"/>
                <a:ea typeface="+mj-ea"/>
              </a:rPr>
              <a:t>A</a:t>
            </a:r>
            <a:r>
              <a:rPr lang="zh-TW" altLang="en-US" dirty="0" smtClean="0">
                <a:latin typeface="+mj-ea"/>
                <a:ea typeface="+mj-ea"/>
              </a:rPr>
              <a:t>、</a:t>
            </a:r>
            <a:r>
              <a:rPr lang="en-US" altLang="zh-TW" dirty="0" smtClean="0">
                <a:latin typeface="+mj-ea"/>
                <a:ea typeface="+mj-ea"/>
              </a:rPr>
              <a:t>C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6022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EC50637-ED69-4A5A-A7AC-BDD53A59B042}"/>
</file>

<file path=customXml/itemProps2.xml><?xml version="1.0" encoding="utf-8"?>
<ds:datastoreItem xmlns:ds="http://schemas.openxmlformats.org/officeDocument/2006/customXml" ds:itemID="{5793074F-90D7-49D0-817E-653743FD4F94}"/>
</file>

<file path=customXml/itemProps3.xml><?xml version="1.0" encoding="utf-8"?>
<ds:datastoreItem xmlns:ds="http://schemas.openxmlformats.org/officeDocument/2006/customXml" ds:itemID="{B9D4E3B3-7755-46F6-B62D-948BC9D893DD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45149</TotalTime>
  <Words>379</Words>
  <Application>Microsoft Office PowerPoint</Application>
  <PresentationFormat>寬螢幕</PresentationFormat>
  <Paragraphs>60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Franklin Gothic Book</vt:lpstr>
      <vt:lpstr>Perpetua</vt:lpstr>
      <vt:lpstr>微軟正黑體</vt:lpstr>
      <vt:lpstr>新細明體</vt:lpstr>
      <vt:lpstr>Calibri</vt:lpstr>
      <vt:lpstr>Wingdings 2</vt:lpstr>
      <vt:lpstr>Nuvoton</vt:lpstr>
      <vt:lpstr>新人週報</vt:lpstr>
      <vt:lpstr>Wsix  LL &amp; Buffer &amp; Process 傳送 &amp; 架構</vt:lpstr>
      <vt:lpstr>PowerPoint 簡報</vt:lpstr>
      <vt:lpstr>PowerPoint 簡報</vt:lpstr>
      <vt:lpstr>PowerPoint 簡報</vt:lpstr>
      <vt:lpstr>PowerPoint 簡報</vt:lpstr>
      <vt:lpstr>三、Wsix Buffer架構</vt:lpstr>
      <vt:lpstr>PowerPoint 簡報</vt:lpstr>
      <vt:lpstr>四、Process chamber架構</vt:lpstr>
      <vt:lpstr>PowerPoint 簡報</vt:lpstr>
      <vt:lpstr>五、傳送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243</cp:revision>
  <dcterms:created xsi:type="dcterms:W3CDTF">2022-05-23T14:52:50Z</dcterms:created>
  <dcterms:modified xsi:type="dcterms:W3CDTF">2022-09-28T01:59:03Z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41500</vt:r8>
  </property>
</Properties>
</file>